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Roboto" panose="020B0604020202020204" charset="0"/>
      <p:regular r:id="rId46"/>
      <p:bold r:id="rId47"/>
      <p:italic r:id="rId48"/>
      <p:boldItalic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1345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50" name="Google Shape;15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ad5f3986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8ad5f3986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ad5f3986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8ad5f3986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ad5f3986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8ad5f3986f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ad5f3986f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8ad5f3986f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ad5f3986f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8ad5f3986f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ad5f3986f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8ad5f3986f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ad5f3986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8ad5f3986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ad5f3986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8ad5f3986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ad5f3986f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8ad5f3986f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ad5f3986f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8ad5f3986f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ad5f398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8ad5f398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ad5f3986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8ad5f3986f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ad5f3986f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8ad5f3986f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ad5f3986f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8ad5f3986f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ad5f3986f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8ad5f3986f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ad5f3986f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8ad5f3986f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ad5f3986f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8ad5f3986f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ad5f3986f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8ad5f3986f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ad5f3986f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8ad5f3986f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ad5f3986f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8ad5f3986f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a4212ea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8a4212ea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ad5f3986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8ad5f3986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ad5f3986f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g8ad5f3986f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ad5f3986f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8ad5f3986f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ad5f3986f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g8ad5f3986f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ad5f3986f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8ad5f3986f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ad5f3986f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g8ad5f3986f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ad5f3986f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8ad5f3986f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ad5f3986f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g8ad5f3986f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407" name="Google Shape;40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419" name="Google Shape;419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ad5f3986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8ad5f3986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ad5f3986f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8ad5f3986f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ad5f398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8ad5f398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ad5f3986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8ad5f3986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ad5f3986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8ad5f3986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ad5f3986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8ad5f3986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8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w3schools.com/jquery/jquery_get_started.asp" TargetMode="External"/><Relationship Id="rId4" Type="http://schemas.openxmlformats.org/officeDocument/2006/relationships/hyperlink" Target="https://code.jquery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amazon.com/Pro-PHP-jQuery-Keith-Wald/dp/1484212312" TargetMode="External"/><Relationship Id="rId5" Type="http://schemas.openxmlformats.org/officeDocument/2006/relationships/hyperlink" Target="https://www.amazon.com/Beyond-jQuery-Ray-Nicholus/dp/1484222342" TargetMode="External"/><Relationship Id="rId4" Type="http://schemas.openxmlformats.org/officeDocument/2006/relationships/hyperlink" Target="https://www.amazon.com/Murachs-jQuery-2nd-Zak-Ruvalcaba/dp/189077491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 jQuery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/>
              <a:t>intro</a:t>
            </a:r>
            <a:endParaRPr sz="50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title" idx="4294967295"/>
          </p:nvPr>
        </p:nvSpPr>
        <p:spPr>
          <a:xfrm>
            <a:off x="4436173" y="2000025"/>
            <a:ext cx="3314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>
                <a:solidFill>
                  <a:srgbClr val="FFFFFF"/>
                </a:solidFill>
              </a:rPr>
              <a:t>Selecting elements and modifying the DOM</a:t>
            </a:r>
            <a:endParaRPr sz="4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>
            <a:spLocks noGrp="1"/>
          </p:cNvSpPr>
          <p:nvPr>
            <p:ph type="body" idx="4294967295"/>
          </p:nvPr>
        </p:nvSpPr>
        <p:spPr>
          <a:xfrm>
            <a:off x="415600" y="1536633"/>
            <a:ext cx="11121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Selecting elements from the DOM resembles the JS DOM element selection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0" y="0"/>
            <a:ext cx="10416600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Selecting elements and modifying the DOM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6"/>
          <p:cNvSpPr txBox="1">
            <a:spLocks noGrp="1"/>
          </p:cNvSpPr>
          <p:nvPr>
            <p:ph type="body" idx="1"/>
          </p:nvPr>
        </p:nvSpPr>
        <p:spPr>
          <a:xfrm>
            <a:off x="615300" y="2612250"/>
            <a:ext cx="7766400" cy="36402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jQuery(selector)  = </a:t>
            </a:r>
            <a:r>
              <a:rPr lang="en-US" sz="2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$(selector</a:t>
            </a:r>
            <a:r>
              <a:rPr lang="en-US" sz="2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sz="3398" b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 version</a:t>
            </a:r>
            <a:r>
              <a:rPr lang="en-US" sz="2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	         </a:t>
            </a:r>
            <a:r>
              <a:rPr lang="en-US" sz="2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 version</a:t>
            </a:r>
            <a:endParaRPr sz="24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element</a:t>
            </a:r>
            <a:endParaRPr sz="24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//by tag</a:t>
            </a:r>
            <a:r>
              <a:rPr lang="en-US"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		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//by id</a:t>
            </a:r>
            <a:r>
              <a:rPr lang="en-US"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398" b="0">
              <a:solidFill>
                <a:srgbClr val="1A34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$("div") </a:t>
            </a:r>
            <a:r>
              <a:rPr lang="en-US"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r>
              <a:rPr lang="en-US" sz="2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$("#navigation")</a:t>
            </a:r>
            <a:r>
              <a:rPr lang="en-US"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398" b="0">
              <a:solidFill>
                <a:srgbClr val="1A34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//by class</a:t>
            </a:r>
            <a:r>
              <a:rPr lang="en-US"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	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//by combination of selectors </a:t>
            </a:r>
            <a:endParaRPr sz="3398">
              <a:solidFill>
                <a:srgbClr val="1A34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$(".menu-item") </a:t>
            </a:r>
            <a:r>
              <a:rPr lang="en-US"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2400" b="0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$("ul.menu li")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219" name="Google Shape;219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>
            <a:spLocks noGrp="1"/>
          </p:cNvSpPr>
          <p:nvPr>
            <p:ph type="body" idx="4294967295"/>
          </p:nvPr>
        </p:nvSpPr>
        <p:spPr>
          <a:xfrm>
            <a:off x="415600" y="1536624"/>
            <a:ext cx="11121600" cy="48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Calling methods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elements to call a method 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 a method -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Almost always the selection returns 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collection</a:t>
            </a: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of elements!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0" y="0"/>
            <a:ext cx="10416600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Selecting elements and modifying the DOM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body" idx="1"/>
          </p:nvPr>
        </p:nvSpPr>
        <p:spPr>
          <a:xfrm>
            <a:off x="615300" y="2507700"/>
            <a:ext cx="10961400" cy="959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let element = $(‘selector’);</a:t>
            </a:r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body" idx="1"/>
          </p:nvPr>
        </p:nvSpPr>
        <p:spPr>
          <a:xfrm>
            <a:off x="710325" y="4255525"/>
            <a:ext cx="10961400" cy="959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element.methodName(parameter);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/>
        </p:nvSpPr>
        <p:spPr>
          <a:xfrm>
            <a:off x="0" y="0"/>
            <a:ext cx="10416600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Selecting elements and modifying the DOM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35" name="Google Shape;235;p28"/>
          <p:cNvSpPr txBox="1"/>
          <p:nvPr/>
        </p:nvSpPr>
        <p:spPr>
          <a:xfrm>
            <a:off x="2413225" y="3136325"/>
            <a:ext cx="8536500" cy="1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0876" y="1412775"/>
            <a:ext cx="8857362" cy="54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 idx="4294967295"/>
          </p:nvPr>
        </p:nvSpPr>
        <p:spPr>
          <a:xfrm>
            <a:off x="4438948" y="2315650"/>
            <a:ext cx="3314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>
                <a:solidFill>
                  <a:srgbClr val="FFFFFF"/>
                </a:solidFill>
              </a:rPr>
              <a:t>Traversing the DOM</a:t>
            </a:r>
            <a:endParaRPr sz="4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/>
        </p:nvSpPr>
        <p:spPr>
          <a:xfrm>
            <a:off x="0" y="0"/>
            <a:ext cx="10416600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Traversing the DOM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48" name="Google Shape;248;p30"/>
          <p:cNvSpPr txBox="1"/>
          <p:nvPr/>
        </p:nvSpPr>
        <p:spPr>
          <a:xfrm>
            <a:off x="2413225" y="3136325"/>
            <a:ext cx="8536500" cy="1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0"/>
          <p:cNvSpPr txBox="1">
            <a:spLocks noGrp="1"/>
          </p:cNvSpPr>
          <p:nvPr>
            <p:ph type="body" idx="4294967295"/>
          </p:nvPr>
        </p:nvSpPr>
        <p:spPr>
          <a:xfrm>
            <a:off x="415600" y="1536624"/>
            <a:ext cx="11360700" cy="50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element /get a jQuery object to apply the jQuery methods on/ 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let el</a:t>
            </a: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ement = $(selector);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Then use the jQuery object properties for 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Next and previous siblings, Parents and children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let 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nextSibling</a:t>
            </a: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element</a:t>
            </a: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4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next([selector])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//next sibling</a:t>
            </a: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let 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prevSibling</a:t>
            </a: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element</a:t>
            </a: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4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prev([selector])</a:t>
            </a:r>
            <a:endParaRPr sz="2400" b="1" i="0" u="none" strike="noStrike" cap="non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//previous sibling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nextSibling, prevSibling 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new jQuery object are returned</a:t>
            </a:r>
            <a:endParaRPr sz="24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/>
        </p:nvSpPr>
        <p:spPr>
          <a:xfrm>
            <a:off x="0" y="0"/>
            <a:ext cx="10416600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Traversing the DOM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56" name="Google Shape;256;p31"/>
          <p:cNvSpPr txBox="1"/>
          <p:nvPr/>
        </p:nvSpPr>
        <p:spPr>
          <a:xfrm>
            <a:off x="2413225" y="3136325"/>
            <a:ext cx="8536500" cy="1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1"/>
          <p:cNvSpPr txBox="1">
            <a:spLocks noGrp="1"/>
          </p:cNvSpPr>
          <p:nvPr>
            <p:ph type="body" idx="4294967295"/>
          </p:nvPr>
        </p:nvSpPr>
        <p:spPr>
          <a:xfrm>
            <a:off x="415600" y="1536624"/>
            <a:ext cx="11360700" cy="50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nextSibling, prevSibling 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new jQuery object are returned</a:t>
            </a:r>
            <a:endParaRPr sz="24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 jQuery object - you can apply jQuery object`s methods!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Else - you will get an error!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/>
        </p:nvSpPr>
        <p:spPr>
          <a:xfrm>
            <a:off x="0" y="0"/>
            <a:ext cx="10416600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Traversing the DOM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64" name="Google Shape;264;p32"/>
          <p:cNvSpPr txBox="1"/>
          <p:nvPr/>
        </p:nvSpPr>
        <p:spPr>
          <a:xfrm>
            <a:off x="2413225" y="3136325"/>
            <a:ext cx="8536500" cy="1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2"/>
          <p:cNvSpPr txBox="1">
            <a:spLocks noGrp="1"/>
          </p:cNvSpPr>
          <p:nvPr>
            <p:ph type="body" idx="4294967295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element</a:t>
            </a: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400" b="1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parent</a:t>
            </a:r>
            <a:r>
              <a:rPr lang="en-US" sz="24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([selector])</a:t>
            </a:r>
            <a:endParaRPr sz="2400" b="1" i="0" u="none" strike="noStrike" cap="non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//returns the immediate parent of each of the element the method is applied to</a:t>
            </a: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element</a:t>
            </a: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parent</a:t>
            </a:r>
            <a:r>
              <a:rPr lang="en-US" sz="2400" b="1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(selector)</a:t>
            </a:r>
            <a:endParaRPr sz="2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//returns the parent that is selected with the given selector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/>
        </p:nvSpPr>
        <p:spPr>
          <a:xfrm>
            <a:off x="0" y="0"/>
            <a:ext cx="10416600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Traversing the DOM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72" name="Google Shape;272;p33"/>
          <p:cNvSpPr txBox="1"/>
          <p:nvPr/>
        </p:nvSpPr>
        <p:spPr>
          <a:xfrm>
            <a:off x="2413225" y="3136325"/>
            <a:ext cx="8536500" cy="1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371" y="1604797"/>
            <a:ext cx="7100291" cy="4216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0309" y="2660913"/>
            <a:ext cx="2845197" cy="1892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title" idx="4294967295"/>
          </p:nvPr>
        </p:nvSpPr>
        <p:spPr>
          <a:xfrm>
            <a:off x="4438948" y="2172175"/>
            <a:ext cx="3314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FFFFFF"/>
                </a:solidFill>
              </a:rPr>
              <a:t>Add/Remove elements </a:t>
            </a:r>
            <a:endParaRPr sz="4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I</a:t>
            </a:r>
            <a:r>
              <a:rPr lang="en-US" sz="2200">
                <a:solidFill>
                  <a:schemeClr val="dk1"/>
                </a:solidFill>
              </a:rPr>
              <a:t>ntroducing </a:t>
            </a:r>
            <a:r>
              <a:rPr lang="en-US" sz="2200" i="0" u="none" strike="noStrike" cap="none">
                <a:solidFill>
                  <a:schemeClr val="dk1"/>
                </a:solidFill>
              </a:rPr>
              <a:t>jQuery </a:t>
            </a:r>
            <a:endParaRPr sz="2200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Ways of adding jQuery to a project</a:t>
            </a:r>
            <a:endParaRPr sz="2200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Useful resources</a:t>
            </a:r>
            <a:endParaRPr sz="2200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Selecting elements and modifying the DOM</a:t>
            </a:r>
            <a:endParaRPr sz="2200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Traversing the DOM</a:t>
            </a:r>
            <a:endParaRPr sz="2200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Add/Remove elements </a:t>
            </a:r>
            <a:endParaRPr sz="2200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jQuery objects </a:t>
            </a:r>
            <a:endParaRPr sz="2200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lQuer events, preventDefault()</a:t>
            </a:r>
            <a:endParaRPr sz="2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2200">
              <a:solidFill>
                <a:schemeClr val="dk1"/>
              </a:solidFill>
            </a:endParaRPr>
          </a:p>
          <a:p>
            <a:pPr marL="3810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318500" y="115100"/>
            <a:ext cx="93063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body" idx="4294967295"/>
          </p:nvPr>
        </p:nvSpPr>
        <p:spPr>
          <a:xfrm>
            <a:off x="415650" y="1477821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1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.appendTo()/prependTo() 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1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1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jQuery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stands for</a:t>
            </a:r>
            <a:r>
              <a:rPr lang="en-US" sz="2400" b="1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 the jQuery object -			</a:t>
            </a:r>
            <a:endParaRPr sz="2400" b="1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element from the DOM selected or created using jQuery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JS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document.getElement…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document.querySelect…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document.createElement….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methods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won`t create (a) jQuery object/s!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Add/remove elements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Add/remove elements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6"/>
          <p:cNvSpPr txBox="1">
            <a:spLocks noGrp="1"/>
          </p:cNvSpPr>
          <p:nvPr>
            <p:ph type="body" idx="1"/>
          </p:nvPr>
        </p:nvSpPr>
        <p:spPr>
          <a:xfrm>
            <a:off x="543575" y="2132000"/>
            <a:ext cx="10961400" cy="975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rgbClr val="595959"/>
                </a:solidFill>
              </a:rPr>
              <a:t>let hElement = $(‘&lt;h1&gt;header&lt;/h1&gt;’)</a:t>
            </a:r>
            <a:endParaRPr sz="2400">
              <a:solidFill>
                <a:srgbClr val="595959"/>
              </a:solidFill>
            </a:endParaRPr>
          </a:p>
        </p:txBody>
      </p:sp>
      <p:sp>
        <p:nvSpPr>
          <p:cNvPr id="293" name="Google Shape;293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body" idx="1"/>
          </p:nvPr>
        </p:nvSpPr>
        <p:spPr>
          <a:xfrm>
            <a:off x="543575" y="3985900"/>
            <a:ext cx="10961400" cy="1359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</a:rPr>
              <a:t>let multipleElements = $("&lt;ul&gt;&lt;li&gt;Hello&lt;/li&gt;&lt;/ul&gt;")</a:t>
            </a:r>
            <a:endParaRPr sz="3398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595959"/>
              </a:solidFill>
            </a:endParaRPr>
          </a:p>
        </p:txBody>
      </p:sp>
      <p:sp>
        <p:nvSpPr>
          <p:cNvPr id="295" name="Google Shape;295;p36"/>
          <p:cNvSpPr txBox="1"/>
          <p:nvPr/>
        </p:nvSpPr>
        <p:spPr>
          <a:xfrm>
            <a:off x="605450" y="1463500"/>
            <a:ext cx="6542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an element - a jQuery object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470925" y="3317400"/>
            <a:ext cx="6542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elements - jQuery objects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Add/remove elements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7"/>
          <p:cNvSpPr txBox="1">
            <a:spLocks noGrp="1"/>
          </p:cNvSpPr>
          <p:nvPr>
            <p:ph type="body" idx="1"/>
          </p:nvPr>
        </p:nvSpPr>
        <p:spPr>
          <a:xfrm>
            <a:off x="543575" y="1816375"/>
            <a:ext cx="10961400" cy="1612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sz="2400">
                <a:solidFill>
                  <a:srgbClr val="595959"/>
                </a:solidFill>
              </a:rPr>
              <a:t>jQuery</a:t>
            </a:r>
            <a:r>
              <a:rPr lang="en-US" sz="2400" b="0">
                <a:solidFill>
                  <a:srgbClr val="595959"/>
                </a:solidFill>
              </a:rPr>
              <a:t>.appendTo()/prependTo() </a:t>
            </a: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sz="2400">
                <a:solidFill>
                  <a:srgbClr val="595959"/>
                </a:solidFill>
              </a:rPr>
              <a:t>$("&lt;ul&gt;&lt;li&gt;Hello&lt;/li&gt;&lt;/ul&gt;").appendTo("body");</a:t>
            </a:r>
            <a:endParaRPr sz="3398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595959"/>
              </a:solidFill>
            </a:endParaRPr>
          </a:p>
        </p:txBody>
      </p:sp>
      <p:sp>
        <p:nvSpPr>
          <p:cNvPr id="303" name="Google Shape;303;p3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body" idx="1"/>
          </p:nvPr>
        </p:nvSpPr>
        <p:spPr>
          <a:xfrm>
            <a:off x="543575" y="4284099"/>
            <a:ext cx="10961400" cy="1902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595959"/>
                </a:solidFill>
              </a:rPr>
              <a:t>jQuery.append()/prepend()</a:t>
            </a:r>
            <a:endParaRPr sz="3398" b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</a:rPr>
              <a:t>$("body").prepend("&lt;h1&gt;header&lt;/h1&gt;");</a:t>
            </a:r>
            <a:endParaRPr sz="3398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Add/remove elements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8"/>
          <p:cNvSpPr txBox="1">
            <a:spLocks noGrp="1"/>
          </p:cNvSpPr>
          <p:nvPr>
            <p:ph type="body" idx="1"/>
          </p:nvPr>
        </p:nvSpPr>
        <p:spPr>
          <a:xfrm>
            <a:off x="543575" y="1612000"/>
            <a:ext cx="5313000" cy="4551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95959"/>
                </a:solidFill>
              </a:rPr>
              <a:t>&lt;div class="container"&gt;</a:t>
            </a:r>
            <a:endParaRPr sz="21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95959"/>
                </a:solidFill>
              </a:rPr>
              <a:t>   	 &lt;div class="inner"&gt;</a:t>
            </a:r>
            <a:endParaRPr sz="21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95959"/>
                </a:solidFill>
              </a:rPr>
              <a:t>   		 &lt;p&gt;First Paragraph&lt;/p&gt;</a:t>
            </a:r>
            <a:endParaRPr sz="21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95959"/>
                </a:solidFill>
              </a:rPr>
              <a:t>   		 &lt;p&gt;Second Paragraph&lt;/p&gt;</a:t>
            </a:r>
            <a:endParaRPr sz="21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95959"/>
                </a:solidFill>
              </a:rPr>
              <a:t>   	 &lt;/div&gt;</a:t>
            </a:r>
            <a:endParaRPr sz="21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95959"/>
                </a:solidFill>
              </a:rPr>
              <a:t> &lt;/div&gt;</a:t>
            </a:r>
            <a:endParaRPr sz="21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700">
              <a:solidFill>
                <a:srgbClr val="595959"/>
              </a:solidFill>
            </a:endParaRPr>
          </a:p>
        </p:txBody>
      </p:sp>
      <p:sp>
        <p:nvSpPr>
          <p:cNvPr id="311" name="Google Shape;311;p3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12" name="Google Shape;312;p38"/>
          <p:cNvSpPr txBox="1">
            <a:spLocks noGrp="1"/>
          </p:cNvSpPr>
          <p:nvPr>
            <p:ph type="body" idx="1"/>
          </p:nvPr>
        </p:nvSpPr>
        <p:spPr>
          <a:xfrm>
            <a:off x="6186550" y="1669400"/>
            <a:ext cx="6081900" cy="44367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595959"/>
                </a:solidFill>
              </a:rPr>
              <a:t>$(‘p’).remove();</a:t>
            </a:r>
            <a:endParaRPr sz="2400" b="0">
              <a:solidFill>
                <a:srgbClr val="595959"/>
              </a:solidFill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lt1"/>
                </a:solidFill>
              </a:rPr>
              <a:t>//will remove all p-elements from the document</a:t>
            </a:r>
            <a:endParaRPr sz="24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595959"/>
                </a:solidFill>
              </a:rPr>
              <a:t>$(‘.inner’).remove();</a:t>
            </a: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 b="0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>
            <a:spLocks noGrp="1"/>
          </p:cNvSpPr>
          <p:nvPr>
            <p:ph type="title" idx="4294967295"/>
          </p:nvPr>
        </p:nvSpPr>
        <p:spPr>
          <a:xfrm>
            <a:off x="4438948" y="2172175"/>
            <a:ext cx="3314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FFFFFF"/>
                </a:solidFill>
              </a:rPr>
              <a:t>jQuery objects </a:t>
            </a:r>
            <a:endParaRPr sz="4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jQuery objects 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24" name="Google Shape;324;p40"/>
          <p:cNvSpPr txBox="1"/>
          <p:nvPr/>
        </p:nvSpPr>
        <p:spPr>
          <a:xfrm>
            <a:off x="486775" y="2622750"/>
            <a:ext cx="4878000" cy="16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jQuery objects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have more 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methods and properties than JavaScript DOM objects.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5813600" y="2083963"/>
            <a:ext cx="5752800" cy="3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addClass(), removeClass(), toogleClass()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on(event, callback) //for events listening and handling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animate(), fadeIn(), etc…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jQuery objects 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32" name="Google Shape;332;p41"/>
          <p:cNvSpPr txBox="1"/>
          <p:nvPr/>
        </p:nvSpPr>
        <p:spPr>
          <a:xfrm>
            <a:off x="486775" y="2622750"/>
            <a:ext cx="48780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jQuery methods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changing the DOM elements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5182250" y="1639250"/>
            <a:ext cx="6384000" cy="42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jQuery.</a:t>
            </a:r>
            <a:r>
              <a:rPr lang="en-US" sz="2200" b="1">
                <a:solidFill>
                  <a:schemeClr val="dk1"/>
                </a:solidFill>
              </a:rPr>
              <a:t>css("color", "#f3f")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jQuery.</a:t>
            </a:r>
            <a:r>
              <a:rPr lang="en-US" sz="2200" b="1">
                <a:solidFill>
                  <a:schemeClr val="dk1"/>
                </a:solidFill>
              </a:rPr>
              <a:t>html() </a:t>
            </a:r>
            <a:endParaRPr sz="2200" b="1">
              <a:solidFill>
                <a:schemeClr val="dk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-US" sz="2200" i="1">
                <a:solidFill>
                  <a:schemeClr val="dk1"/>
                </a:solidFill>
              </a:rPr>
              <a:t>returns the innerHTML</a:t>
            </a:r>
            <a:endParaRPr sz="22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jQuery.</a:t>
            </a:r>
            <a:r>
              <a:rPr lang="en-US" sz="2200" b="1">
                <a:solidFill>
                  <a:schemeClr val="dk1"/>
                </a:solidFill>
              </a:rPr>
              <a:t>html(content)</a:t>
            </a:r>
            <a:r>
              <a:rPr lang="en-US" sz="22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-US" sz="2200" i="1">
                <a:solidFill>
                  <a:schemeClr val="dk1"/>
                </a:solidFill>
              </a:rPr>
              <a:t>sets the innerHTML</a:t>
            </a:r>
            <a:endParaRPr sz="22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jQuery.</a:t>
            </a:r>
            <a:r>
              <a:rPr lang="en-US" sz="2200" b="1">
                <a:solidFill>
                  <a:schemeClr val="dk1"/>
                </a:solidFill>
              </a:rPr>
              <a:t>text(content) </a:t>
            </a:r>
            <a:endParaRPr sz="2200" b="1">
              <a:solidFill>
                <a:schemeClr val="dk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chemeClr val="dk1"/>
                </a:solidFill>
              </a:rPr>
              <a:t>sets and escapes the innerHTML</a:t>
            </a:r>
            <a:endParaRPr sz="2700" i="1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>
            <a:spLocks noGrp="1"/>
          </p:cNvSpPr>
          <p:nvPr>
            <p:ph type="title" idx="4294967295"/>
          </p:nvPr>
        </p:nvSpPr>
        <p:spPr>
          <a:xfrm>
            <a:off x="4438948" y="2172175"/>
            <a:ext cx="3314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FFFFFF"/>
                </a:solidFill>
              </a:rPr>
              <a:t>jQuery events </a:t>
            </a:r>
            <a:endParaRPr sz="4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jQuery events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45" name="Google Shape;345;p43"/>
          <p:cNvSpPr txBox="1"/>
          <p:nvPr/>
        </p:nvSpPr>
        <p:spPr>
          <a:xfrm>
            <a:off x="486775" y="2622750"/>
            <a:ext cx="4878000" cy="19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jQuery has methods 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adding </a:t>
            </a:r>
            <a:r>
              <a:rPr lang="en-US"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on()</a:t>
            </a:r>
            <a:endParaRPr sz="2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removing events </a:t>
            </a:r>
            <a:r>
              <a:rPr lang="en-US"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off()</a:t>
            </a:r>
            <a:endParaRPr sz="2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43"/>
          <p:cNvSpPr txBox="1"/>
          <p:nvPr/>
        </p:nvSpPr>
        <p:spPr>
          <a:xfrm>
            <a:off x="5182250" y="1639250"/>
            <a:ext cx="6384000" cy="42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function onButtonClick(){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         $(".selected").removeClass("selected"); 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         $(</a:t>
            </a:r>
            <a:r>
              <a:rPr lang="en-US" sz="2200" b="1">
                <a:solidFill>
                  <a:srgbClr val="F2A818"/>
                </a:solidFill>
              </a:rPr>
              <a:t>this</a:t>
            </a:r>
            <a:r>
              <a:rPr lang="en-US" sz="2200">
                <a:solidFill>
                  <a:schemeClr val="dk1"/>
                </a:solidFill>
              </a:rPr>
              <a:t>).addClass("selected");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       } 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$("a.button").</a:t>
            </a:r>
            <a:r>
              <a:rPr lang="en-US" sz="2200" b="1">
                <a:solidFill>
                  <a:schemeClr val="lt1"/>
                </a:solidFill>
              </a:rPr>
              <a:t>on(</a:t>
            </a:r>
            <a:r>
              <a:rPr lang="en-US" sz="2200" b="1">
                <a:solidFill>
                  <a:schemeClr val="dk1"/>
                </a:solidFill>
              </a:rPr>
              <a:t>"click", onButtonClick</a:t>
            </a:r>
            <a:r>
              <a:rPr lang="en-US" sz="2200" b="1">
                <a:solidFill>
                  <a:schemeClr val="lt1"/>
                </a:solidFill>
              </a:rPr>
              <a:t>)</a:t>
            </a:r>
            <a:r>
              <a:rPr lang="en-US" sz="2200" b="1">
                <a:solidFill>
                  <a:srgbClr val="B2266C"/>
                </a:solidFill>
              </a:rPr>
              <a:t>;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B2266C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</a:rPr>
              <a:t>$(this)</a:t>
            </a:r>
            <a:r>
              <a:rPr lang="en-US" sz="2500">
                <a:solidFill>
                  <a:schemeClr val="dk1"/>
                </a:solidFill>
              </a:rPr>
              <a:t> is the </a:t>
            </a:r>
            <a:r>
              <a:rPr lang="en-US" sz="2500" b="1">
                <a:solidFill>
                  <a:schemeClr val="dk1"/>
                </a:solidFill>
              </a:rPr>
              <a:t>event target</a:t>
            </a:r>
            <a:endParaRPr sz="25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jQuery events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53" name="Google Shape;353;p44"/>
          <p:cNvSpPr txBox="1"/>
          <p:nvPr/>
        </p:nvSpPr>
        <p:spPr>
          <a:xfrm>
            <a:off x="486775" y="1902450"/>
            <a:ext cx="48780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jQuery.</a:t>
            </a:r>
            <a:r>
              <a:rPr lang="en-US"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preventDefault()</a:t>
            </a:r>
            <a:endParaRPr sz="2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used to stop the default behaviour of an element when an event is triggered.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Clicking</a:t>
            </a:r>
            <a:r>
              <a:rPr lang="en-US" sz="2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submit button, </a:t>
            </a:r>
            <a:r>
              <a:rPr lang="en-US" sz="2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submits</a:t>
            </a:r>
            <a:r>
              <a:rPr lang="en-US" sz="2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form.</a:t>
            </a:r>
            <a:endParaRPr sz="22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Clicking</a:t>
            </a:r>
            <a:r>
              <a:rPr lang="en-US" sz="2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tag, leads to its </a:t>
            </a:r>
            <a:r>
              <a:rPr lang="en-US" sz="2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href</a:t>
            </a:r>
            <a:r>
              <a:rPr lang="en-US" sz="2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lang="en-US" sz="2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reloads</a:t>
            </a:r>
            <a:r>
              <a:rPr lang="en-US" sz="2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page when href is missing.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44"/>
          <p:cNvSpPr txBox="1"/>
          <p:nvPr/>
        </p:nvSpPr>
        <p:spPr>
          <a:xfrm>
            <a:off x="5885250" y="1902450"/>
            <a:ext cx="54999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be able to validate form data with JS before submition -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submitButton.</a:t>
            </a:r>
            <a:r>
              <a:rPr lang="en-US"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preventDefault()</a:t>
            </a:r>
            <a:endParaRPr sz="2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use an a-element for a slider control button - 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aElement.</a:t>
            </a:r>
            <a:r>
              <a:rPr lang="en-US"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preventDefault()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the event handler methods.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>
            <a:spLocks noGrp="1"/>
          </p:cNvSpPr>
          <p:nvPr>
            <p:ph type="title" idx="4294967295"/>
          </p:nvPr>
        </p:nvSpPr>
        <p:spPr>
          <a:xfrm>
            <a:off x="4436175" y="2189400"/>
            <a:ext cx="32856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jQuery events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361" name="Google Shape;36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108" y="1551228"/>
            <a:ext cx="9692590" cy="5055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jQuery events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368" name="Google Shape;36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391" y="1796817"/>
            <a:ext cx="10561173" cy="373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374" name="Google Shape;374;p47"/>
          <p:cNvSpPr txBox="1"/>
          <p:nvPr/>
        </p:nvSpPr>
        <p:spPr>
          <a:xfrm>
            <a:off x="2642300" y="1443350"/>
            <a:ext cx="8924100" cy="3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click()</a:t>
            </a:r>
            <a:r>
              <a:rPr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won`t work on elements that </a:t>
            </a:r>
            <a:r>
              <a:rPr lang="en-US" sz="2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 not exist</a:t>
            </a:r>
            <a:r>
              <a:rPr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the DOM when the document is loaded in the browser /elements created and added to the DOM afterwards/.</a:t>
            </a:r>
            <a:endParaRPr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Always use </a:t>
            </a:r>
            <a:r>
              <a:rPr lang="en-US" sz="2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on()</a:t>
            </a:r>
            <a:r>
              <a:rPr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instead on element(s) that </a:t>
            </a:r>
            <a:r>
              <a:rPr lang="en-US" sz="2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part of the DOM</a:t>
            </a:r>
            <a:r>
              <a:rPr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when the document is </a:t>
            </a:r>
            <a:r>
              <a:rPr lang="en-US" sz="2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initially loaded in the browser.</a:t>
            </a:r>
            <a:endParaRPr sz="27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jQuery events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381" name="Google Shape;38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6751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jQuery events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388" name="Google Shape;38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0399797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>
            <a:spLocks noGrp="1"/>
          </p:cNvSpPr>
          <p:nvPr>
            <p:ph type="title" idx="4294967295"/>
          </p:nvPr>
        </p:nvSpPr>
        <p:spPr>
          <a:xfrm>
            <a:off x="4438948" y="2172175"/>
            <a:ext cx="3314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FFFFFF"/>
                </a:solidFill>
              </a:rPr>
              <a:t>jQuery chaining methods</a:t>
            </a:r>
            <a:endParaRPr sz="4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jQuery chaining methods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400" name="Google Shape;400;p51"/>
          <p:cNvSpPr txBox="1">
            <a:spLocks noGrp="1"/>
          </p:cNvSpPr>
          <p:nvPr>
            <p:ph type="body" idx="4294967295"/>
          </p:nvPr>
        </p:nvSpPr>
        <p:spPr>
          <a:xfrm>
            <a:off x="431375" y="1412775"/>
            <a:ext cx="11322000" cy="16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None/>
            </a:pPr>
            <a:r>
              <a:rPr lang="en-US"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jQuery 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methods always return a result or this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 you can chain jQuery methods - 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next method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is applied on </a:t>
            </a:r>
            <a:r>
              <a:rPr lang="en-US" sz="2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result of the previous method.</a:t>
            </a:r>
            <a:endParaRPr sz="3698" b="1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None/>
            </a:pPr>
            <a:r>
              <a:rPr lang="en-US"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7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None/>
            </a:pP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1"/>
          <p:cNvSpPr txBox="1">
            <a:spLocks noGrp="1"/>
          </p:cNvSpPr>
          <p:nvPr>
            <p:ph type="body" idx="1"/>
          </p:nvPr>
        </p:nvSpPr>
        <p:spPr>
          <a:xfrm>
            <a:off x="4393125" y="3150675"/>
            <a:ext cx="7360200" cy="3246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-US" sz="2500" b="0">
                <a:solidFill>
                  <a:schemeClr val="dk1"/>
                </a:solidFill>
              </a:rPr>
              <a:t>$('&lt;button&gt;') </a:t>
            </a:r>
            <a:endParaRPr sz="3998" b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-US" sz="2500" b="0">
                <a:solidFill>
                  <a:schemeClr val="dk1"/>
                </a:solidFill>
              </a:rPr>
              <a:t>	.addClass('btn-success') </a:t>
            </a:r>
            <a:endParaRPr sz="3998" b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-US" sz="2500" b="0">
                <a:solidFill>
                  <a:schemeClr val="dk1"/>
                </a:solidFill>
              </a:rPr>
              <a:t>	.html('Click me for success') </a:t>
            </a:r>
            <a:endParaRPr sz="3998" b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-US" sz="2500" b="0">
                <a:solidFill>
                  <a:schemeClr val="dk1"/>
                </a:solidFill>
              </a:rPr>
              <a:t>	.on('click', onSuccessButtonClick) </a:t>
            </a:r>
            <a:endParaRPr sz="3998" b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-US" sz="2500" b="0">
                <a:solidFill>
                  <a:schemeClr val="dk1"/>
                </a:solidFill>
              </a:rPr>
              <a:t>	.appendTo(document.body);</a:t>
            </a:r>
            <a:endParaRPr sz="3998" b="0">
              <a:solidFill>
                <a:srgbClr val="1A340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700">
              <a:solidFill>
                <a:srgbClr val="595959"/>
              </a:solidFill>
            </a:endParaRPr>
          </a:p>
        </p:txBody>
      </p:sp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75" y="456277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22" name="Google Shape;422;p5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423" name="Google Shape;423;p5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4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4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/>
        </p:nvSpPr>
        <p:spPr>
          <a:xfrm>
            <a:off x="0" y="209475"/>
            <a:ext cx="90741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Introducing </a:t>
            </a: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endParaRPr sz="1900"/>
          </a:p>
        </p:txBody>
      </p:sp>
      <p:sp>
        <p:nvSpPr>
          <p:cNvPr id="173" name="Google Shape;173;p1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an </a:t>
            </a:r>
            <a:r>
              <a:rPr lang="en-US" sz="2400" b="1">
                <a:solidFill>
                  <a:schemeClr val="dk1"/>
                </a:solidFill>
              </a:rPr>
              <a:t>open-source</a:t>
            </a:r>
            <a:r>
              <a:rPr lang="en-US" sz="2400">
                <a:solidFill>
                  <a:schemeClr val="dk1"/>
                </a:solidFill>
              </a:rPr>
              <a:t> JavaScript library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not the only one JS library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but the most popular and widly used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provides </a:t>
            </a:r>
            <a:endParaRPr sz="2400">
              <a:solidFill>
                <a:schemeClr val="dk1"/>
              </a:solidFill>
            </a:endParaRPr>
          </a:p>
          <a:p>
            <a: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 i="0" u="none" strike="noStrike" cap="none">
                <a:solidFill>
                  <a:srgbClr val="FF9900"/>
                </a:solidFill>
              </a:rPr>
              <a:t>cross-browser </a:t>
            </a:r>
            <a:r>
              <a:rPr lang="en-US" sz="2200">
                <a:solidFill>
                  <a:srgbClr val="FF9900"/>
                </a:solidFill>
              </a:rPr>
              <a:t>compatibality</a:t>
            </a:r>
            <a:endParaRPr sz="2200">
              <a:solidFill>
                <a:srgbClr val="FF9900"/>
              </a:solidFill>
            </a:endParaRPr>
          </a:p>
          <a:p>
            <a: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 b="1">
                <a:solidFill>
                  <a:srgbClr val="FF9900"/>
                </a:solidFill>
              </a:rPr>
              <a:t>simpler syntax</a:t>
            </a:r>
            <a:r>
              <a:rPr lang="en-US" sz="2200">
                <a:solidFill>
                  <a:srgbClr val="FF9900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  <a:p>
            <a: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DOM elements are easier to select and traverse</a:t>
            </a:r>
            <a:endParaRPr sz="2200">
              <a:solidFill>
                <a:schemeClr val="dk1"/>
              </a:solidFill>
            </a:endParaRPr>
          </a:p>
          <a:p>
            <a: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easier to create elements</a:t>
            </a:r>
            <a:endParaRPr sz="2200">
              <a:solidFill>
                <a:schemeClr val="dk1"/>
              </a:solidFill>
            </a:endParaRPr>
          </a:p>
          <a:p>
            <a: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easier to manage events</a:t>
            </a:r>
            <a:endParaRPr sz="2200">
              <a:solidFill>
                <a:schemeClr val="dk1"/>
              </a:solidFill>
            </a:endParaRPr>
          </a:p>
          <a:p>
            <a: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easier to handle Ajax requests</a:t>
            </a:r>
            <a:endParaRPr sz="2200">
              <a:solidFill>
                <a:schemeClr val="dk1"/>
              </a:solidFill>
            </a:endParaRPr>
          </a:p>
          <a:p>
            <a:pPr marL="6096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400" i="0" u="none" strike="noStrike" cap="none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74" name="Google Shape;174;p1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jQuery</a:t>
            </a:r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/>
        </p:nvSpPr>
        <p:spPr>
          <a:xfrm>
            <a:off x="0" y="209475"/>
            <a:ext cx="90741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Introducing </a:t>
            </a: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endParaRPr sz="1900"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>
                <a:solidFill>
                  <a:schemeClr val="dk1"/>
                </a:solidFill>
              </a:rPr>
              <a:t>Why is jQuery so popular?</a:t>
            </a:r>
            <a:endParaRPr sz="2131">
              <a:solidFill>
                <a:schemeClr val="dk1"/>
              </a:solidFill>
            </a:endParaRPr>
          </a:p>
          <a:p>
            <a:pPr marL="457200" lvl="0" indent="-363918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Char char="-"/>
            </a:pPr>
            <a:r>
              <a:rPr lang="en-US" sz="2131">
                <a:solidFill>
                  <a:schemeClr val="dk1"/>
                </a:solidFill>
              </a:rPr>
              <a:t>jQuery is easy to study</a:t>
            </a:r>
            <a:endParaRPr sz="2131">
              <a:solidFill>
                <a:schemeClr val="dk1"/>
              </a:solidFill>
            </a:endParaRPr>
          </a:p>
          <a:p>
            <a:pPr marL="457200" lvl="0" indent="-3639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1"/>
              <a:buChar char="-"/>
            </a:pPr>
            <a:r>
              <a:rPr lang="en-US" sz="2131">
                <a:solidFill>
                  <a:schemeClr val="dk1"/>
                </a:solidFill>
              </a:rPr>
              <a:t>jQuery easy to expand</a:t>
            </a:r>
            <a:endParaRPr sz="2131">
              <a:solidFill>
                <a:schemeClr val="dk1"/>
              </a:solidFill>
            </a:endParaRPr>
          </a:p>
          <a:p>
            <a:pPr marL="457200" lvl="0" indent="-3639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1"/>
              <a:buChar char="-"/>
            </a:pPr>
            <a:r>
              <a:rPr lang="en-US" sz="2131">
                <a:solidFill>
                  <a:schemeClr val="dk1"/>
                </a:solidFill>
              </a:rPr>
              <a:t>jQuery is light</a:t>
            </a:r>
            <a:endParaRPr sz="2131">
              <a:solidFill>
                <a:schemeClr val="dk1"/>
              </a:solidFill>
            </a:endParaRPr>
          </a:p>
          <a:p>
            <a:pPr marL="457200" lvl="0" indent="-3639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1"/>
              <a:buChar char="-"/>
            </a:pPr>
            <a:r>
              <a:rPr lang="en-US" sz="2131">
                <a:solidFill>
                  <a:schemeClr val="dk1"/>
                </a:solidFill>
              </a:rPr>
              <a:t>A lot of developers contribute to jQuery features development and maintanence</a:t>
            </a:r>
            <a:endParaRPr sz="213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3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>
                <a:solidFill>
                  <a:schemeClr val="dk1"/>
                </a:solidFill>
              </a:rPr>
              <a:t>Using jQuery won`t be enough - </a:t>
            </a:r>
            <a:endParaRPr sz="213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 b="1">
                <a:solidFill>
                  <a:schemeClr val="dk1"/>
                </a:solidFill>
              </a:rPr>
              <a:t>you will still need to use vanilla JavaScipt!</a:t>
            </a:r>
            <a:endParaRPr sz="2131" b="1">
              <a:solidFill>
                <a:schemeClr val="dk1"/>
              </a:solidFill>
            </a:endParaRPr>
          </a:p>
          <a:p>
            <a:pPr marL="1219200" lvl="0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9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25500" lvl="0" indent="-12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24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82" name="Google Shape;182;p2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Why is jQuery so popular?</a:t>
            </a:r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 idx="4294967295"/>
          </p:nvPr>
        </p:nvSpPr>
        <p:spPr>
          <a:xfrm>
            <a:off x="4517849" y="2221725"/>
            <a:ext cx="3156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Ways of adding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jQuery to a project</a:t>
            </a:r>
            <a:endParaRPr sz="2200"/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AutoNum type="arabicPeriod"/>
            </a:pP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Download jQuery files and link them to the project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AutoNum type="arabicPeriod"/>
            </a:pP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Use a CDN /preferable/</a:t>
            </a:r>
            <a:endParaRPr/>
          </a:p>
          <a:p>
            <a:pPr marL="989981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2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5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2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Ways of adding jQuery to a project</a:t>
            </a:r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 idx="4294967295"/>
          </p:nvPr>
        </p:nvSpPr>
        <p:spPr>
          <a:xfrm>
            <a:off x="4273949" y="2105775"/>
            <a:ext cx="36441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Useful resources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2243875" y="2584500"/>
            <a:ext cx="8399400" cy="28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3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https://jquery.com/</a:t>
            </a: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Zak Ruvalcaba, Anne Boehm - </a:t>
            </a:r>
            <a:r>
              <a:rPr lang="en-US" sz="21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Murach's jQuery, </a:t>
            </a:r>
            <a:r>
              <a:rPr lang="en-US" sz="2100" b="1" u="sng">
                <a:solidFill>
                  <a:schemeClr val="hlink"/>
                </a:solidFill>
                <a:hlinkClick r:id="rId4"/>
              </a:rPr>
              <a:t>Nth </a:t>
            </a:r>
            <a:r>
              <a:rPr lang="en-US" sz="21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edition </a:t>
            </a:r>
            <a:r>
              <a:rPr lang="en-US" sz="2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(Training &amp; Reference)</a:t>
            </a:r>
            <a:endParaRPr sz="210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210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2100" u="sng">
                <a:solidFill>
                  <a:schemeClr val="hlink"/>
                </a:solidFill>
                <a:hlinkClick r:id="rId5"/>
              </a:rPr>
              <a:t>Ray Nicholus, Beyond jQuery</a:t>
            </a:r>
            <a:r>
              <a:rPr lang="en-US" sz="2100">
                <a:solidFill>
                  <a:srgbClr val="262626"/>
                </a:solidFill>
              </a:rPr>
              <a:t> </a:t>
            </a:r>
            <a:endParaRPr sz="210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210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2100" u="sng">
                <a:solidFill>
                  <a:schemeClr val="hlink"/>
                </a:solidFill>
                <a:hlinkClick r:id="rId6"/>
              </a:rPr>
              <a:t>Jason Lengstorf, Keith Wald - Pro PHP and jQuery (2nd Edition) (The Expert's Voice in Web Development) - 2016</a:t>
            </a:r>
            <a:r>
              <a:rPr lang="en-US" sz="2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/>
            </a:r>
            <a:br>
              <a:rPr lang="en-US" sz="2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</a:br>
            <a:r>
              <a:rPr lang="en-US" sz="3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/>
            </a:r>
            <a:br>
              <a:rPr lang="en-US" sz="3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</a:b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828</Words>
  <Application>Microsoft Office PowerPoint</Application>
  <PresentationFormat>По избор</PresentationFormat>
  <Paragraphs>257</Paragraphs>
  <Slides>39</Slides>
  <Notes>39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39</vt:i4>
      </vt:variant>
    </vt:vector>
  </HeadingPairs>
  <TitlesOfParts>
    <vt:vector size="45" baseType="lpstr">
      <vt:lpstr>Arial</vt:lpstr>
      <vt:lpstr>Noto Sans Symbols</vt:lpstr>
      <vt:lpstr>Calibri</vt:lpstr>
      <vt:lpstr>Roboto</vt:lpstr>
      <vt:lpstr>Consolas</vt:lpstr>
      <vt:lpstr>1_SoftUni3_1</vt:lpstr>
      <vt:lpstr> jQuery  intro  </vt:lpstr>
      <vt:lpstr>Content</vt:lpstr>
      <vt:lpstr>jQuery</vt:lpstr>
      <vt:lpstr>Презентация на PowerPoint</vt:lpstr>
      <vt:lpstr>Презентация на PowerPoint</vt:lpstr>
      <vt:lpstr>Ways of adding jQuery to a project</vt:lpstr>
      <vt:lpstr>Ways of adding jQuery to a project</vt:lpstr>
      <vt:lpstr>Useful resources</vt:lpstr>
      <vt:lpstr>https://jquery.com/  Zak Ruvalcaba, Anne Boehm - Murach's jQuery, Nth edition (Training &amp; Reference)  Ray Nicholus, Beyond jQuery   Jason Lengstorf, Keith Wald - Pro PHP and jQuery (2nd Edition) (The Expert's Voice in Web Development) - 2016   </vt:lpstr>
      <vt:lpstr>Selecting elements and modifying the DOM</vt:lpstr>
      <vt:lpstr>Презентация на PowerPoint</vt:lpstr>
      <vt:lpstr>Презентация на PowerPoint</vt:lpstr>
      <vt:lpstr>Презентация на PowerPoint</vt:lpstr>
      <vt:lpstr>Traversing the DOM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Add/Remove elements 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jQuery objects </vt:lpstr>
      <vt:lpstr>Презентация на PowerPoint</vt:lpstr>
      <vt:lpstr>Презентация на PowerPoint</vt:lpstr>
      <vt:lpstr>jQuery events 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jQuery chaining methods</vt:lpstr>
      <vt:lpstr>Презентация на PowerPoint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jQuery  intro  </dc:title>
  <dc:creator>Milena</dc:creator>
  <cp:lastModifiedBy>Ariel</cp:lastModifiedBy>
  <cp:revision>1</cp:revision>
  <dcterms:modified xsi:type="dcterms:W3CDTF">2020-06-28T07:49:23Z</dcterms:modified>
</cp:coreProperties>
</file>